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1FF"/>
    <a:srgbClr val="00218A"/>
    <a:srgbClr val="0027A4"/>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3C493-139C-4BC8-807E-121CCC664679}" type="datetimeFigureOut">
              <a:rPr lang="en-US" smtClean="0"/>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E3C493-139C-4BC8-807E-121CCC664679}" type="datetimeFigureOut">
              <a:rPr lang="en-US" smtClean="0"/>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E3C493-139C-4BC8-807E-121CCC664679}" type="datetimeFigureOut">
              <a:rPr lang="en-US" smtClean="0"/>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C493-139C-4BC8-807E-121CCC664679}" type="datetimeFigureOut">
              <a:rPr lang="en-US" smtClean="0"/>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0E3C493-139C-4BC8-807E-121CCC664679}" type="datetimeFigureOut">
              <a:rPr lang="en-US" smtClean="0"/>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5AB501-7D86-4AED-9C42-DBFF4264C1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3C493-139C-4BC8-807E-121CCC664679}" type="datetimeFigureOut">
              <a:rPr lang="en-US" smtClean="0"/>
              <a:t>7/7/2025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AB501-7D86-4AED-9C42-DBFF4264C1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58123" y="695565"/>
            <a:ext cx="10014857" cy="838243"/>
          </a:xfrm>
        </p:spPr>
        <p:txBody>
          <a:bodyPr>
            <a:normAutofit/>
          </a:bodyPr>
          <a:lstStyle/>
          <a:p>
            <a:pPr lvl="0">
              <a:lnSpc>
                <a:spcPct val="150000"/>
              </a:lnSpc>
            </a:pPr>
            <a:r>
              <a:rPr lang="lv-LV" sz="1800" b="1" i="1" dirty="0">
                <a:solidFill>
                  <a:srgbClr val="00218A"/>
                </a:solidFill>
                <a:latin typeface="Arial" panose="020B0604020202020204" pitchFamily="34" charset="0"/>
                <a:cs typeface="Arial" panose="020B0604020202020204" pitchFamily="34" charset="0"/>
              </a:rPr>
              <a:t>ERASMUS+ </a:t>
            </a:r>
            <a:r>
              <a:rPr lang="en-US" sz="1600" b="1" dirty="0">
                <a:solidFill>
                  <a:srgbClr val="00218A"/>
                </a:solidFill>
                <a:latin typeface="Arial" panose="020B0604020202020204" pitchFamily="34" charset="0"/>
                <a:cs typeface="Arial" panose="020B0604020202020204" pitchFamily="34" charset="0"/>
              </a:rPr>
              <a:t>MOBILITĀTE PROFESIONĀLĀS IZGLĪTĪBAS UN APMĀCĪBAS </a:t>
            </a:r>
            <a:r>
              <a:rPr lang="lv-LV" sz="1600" b="1" dirty="0">
                <a:solidFill>
                  <a:srgbClr val="00218A"/>
                </a:solidFill>
                <a:latin typeface="Arial" panose="020B0604020202020204" pitchFamily="34" charset="0"/>
                <a:cs typeface="Arial" panose="020B0604020202020204" pitchFamily="34" charset="0"/>
              </a:rPr>
              <a:t>JOMĀ</a:t>
            </a:r>
            <a:br>
              <a:rPr lang="lv-LV" sz="1600" b="1" dirty="0">
                <a:solidFill>
                  <a:srgbClr val="00218A"/>
                </a:solidFill>
                <a:latin typeface="Arial" panose="020B0604020202020204" pitchFamily="34" charset="0"/>
                <a:cs typeface="Arial" panose="020B0604020202020204" pitchFamily="34" charset="0"/>
              </a:rPr>
            </a:br>
            <a:r>
              <a:rPr lang="lv-LV" sz="1400" b="1" dirty="0">
                <a:solidFill>
                  <a:srgbClr val="00218A"/>
                </a:solidFill>
                <a:latin typeface="Arial" panose="020B0604020202020204" pitchFamily="34" charset="0"/>
                <a:cs typeface="Arial" panose="020B0604020202020204" pitchFamily="34" charset="0"/>
              </a:rPr>
              <a:t>/2024-1-LV01-KA121-VET-000205448/</a:t>
            </a:r>
            <a:endParaRPr lang="en-US" sz="1400" b="1" dirty="0">
              <a:solidFill>
                <a:srgbClr val="00218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378942" y="1533808"/>
            <a:ext cx="11327026" cy="5120134"/>
          </a:xfrm>
        </p:spPr>
        <p:txBody>
          <a:bodyPr>
            <a:normAutofit/>
          </a:bodyPr>
          <a:lstStyle/>
          <a:p>
            <a:pPr algn="l">
              <a:lnSpc>
                <a:spcPct val="100000"/>
              </a:lnSpc>
              <a:spcBef>
                <a:spcPts val="0"/>
              </a:spcBef>
            </a:pPr>
            <a:r>
              <a:rPr lang="lv-LV" sz="1600" b="1" dirty="0">
                <a:cs typeface="Arial" panose="020B0604020202020204" pitchFamily="34" charset="0"/>
              </a:rPr>
              <a:t>Dalībnieki: </a:t>
            </a:r>
            <a:r>
              <a:rPr lang="en-GB" sz="1600" b="1" dirty="0" err="1">
                <a:cs typeface="Arial" panose="020B0604020202020204" pitchFamily="34" charset="0"/>
              </a:rPr>
              <a:t>pedagogs</a:t>
            </a:r>
            <a:r>
              <a:rPr lang="en-GB" sz="1600" b="1" dirty="0">
                <a:cs typeface="Arial" panose="020B0604020202020204" pitchFamily="34" charset="0"/>
              </a:rPr>
              <a:t> </a:t>
            </a:r>
            <a:r>
              <a:rPr lang="lv-LV" sz="1600" b="1" dirty="0">
                <a:cs typeface="Arial" panose="020B0604020202020204" pitchFamily="34" charset="0"/>
              </a:rPr>
              <a:t>Dace Laika, personāla lietu pārzine Kristīne Liepājniece, </a:t>
            </a:r>
            <a:r>
              <a:rPr lang="en-GB" sz="1600" b="1" dirty="0" err="1">
                <a:cs typeface="Arial" panose="020B0604020202020204" pitchFamily="34" charset="0"/>
              </a:rPr>
              <a:t>pedagogs</a:t>
            </a:r>
            <a:r>
              <a:rPr lang="en-GB" sz="1600" b="1" dirty="0">
                <a:cs typeface="Arial" panose="020B0604020202020204" pitchFamily="34" charset="0"/>
              </a:rPr>
              <a:t> </a:t>
            </a:r>
            <a:r>
              <a:rPr lang="lv-LV" sz="1600" b="1" dirty="0">
                <a:cs typeface="Arial" panose="020B0604020202020204" pitchFamily="34" charset="0"/>
              </a:rPr>
              <a:t>Natallia Karatun</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Erasmus+ mobilitātes īstenošanas vieta: SMART School of English</a:t>
            </a:r>
            <a:r>
              <a:rPr lang="en-GB" sz="1600" b="1">
                <a:cs typeface="Arial" panose="020B0604020202020204" pitchFamily="34" charset="0"/>
              </a:rPr>
              <a:t>, Mosta, </a:t>
            </a:r>
            <a:r>
              <a:rPr lang="lv-LV" sz="1600" b="1">
                <a:cs typeface="Arial" panose="020B0604020202020204" pitchFamily="34" charset="0"/>
              </a:rPr>
              <a:t>Malta</a:t>
            </a:r>
            <a:endParaRPr lang="de-DE"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Erasmus+ mobilitātes veids un joma: Kursi pedagogiem</a:t>
            </a:r>
            <a:endParaRPr lang="en-GB" sz="1600" b="1" dirty="0">
              <a:cs typeface="Arial" panose="020B0604020202020204" pitchFamily="34" charset="0"/>
            </a:endParaRPr>
          </a:p>
          <a:p>
            <a:pPr algn="l">
              <a:lnSpc>
                <a:spcPct val="100000"/>
              </a:lnSpc>
              <a:spcBef>
                <a:spcPts val="0"/>
              </a:spcBef>
            </a:pPr>
            <a:r>
              <a:rPr lang="lv-LV" sz="1600" b="1" dirty="0">
                <a:cs typeface="Arial" panose="020B0604020202020204" pitchFamily="34" charset="0"/>
              </a:rPr>
              <a:t>Mobilitātes periods: 07</a:t>
            </a:r>
            <a:r>
              <a:rPr lang="en-GB" sz="1600" b="1" dirty="0">
                <a:cs typeface="Arial" panose="020B0604020202020204" pitchFamily="34" charset="0"/>
              </a:rPr>
              <a:t>.04.</a:t>
            </a:r>
            <a:r>
              <a:rPr lang="lv-LV" sz="1600" b="1" dirty="0">
                <a:cs typeface="Arial" panose="020B0604020202020204" pitchFamily="34" charset="0"/>
              </a:rPr>
              <a:t>2025.</a:t>
            </a:r>
            <a:r>
              <a:rPr lang="en-GB" sz="1600" b="1" dirty="0">
                <a:cs typeface="Arial" panose="020B0604020202020204" pitchFamily="34" charset="0"/>
              </a:rPr>
              <a:t>-</a:t>
            </a:r>
            <a:r>
              <a:rPr lang="lv-LV" sz="1600" b="1" dirty="0">
                <a:cs typeface="Arial" panose="020B0604020202020204" pitchFamily="34" charset="0"/>
              </a:rPr>
              <a:t>11</a:t>
            </a:r>
            <a:r>
              <a:rPr lang="en-GB" sz="1600" b="1" dirty="0">
                <a:cs typeface="Arial" panose="020B0604020202020204" pitchFamily="34" charset="0"/>
              </a:rPr>
              <a:t>.05.2025.</a:t>
            </a:r>
            <a:endParaRPr lang="lv-LV" sz="1600" b="1" dirty="0">
              <a:cs typeface="Arial" panose="020B0604020202020204" pitchFamily="34" charset="0"/>
            </a:endParaRPr>
          </a:p>
          <a:p>
            <a:pPr algn="just">
              <a:lnSpc>
                <a:spcPct val="100000"/>
              </a:lnSpc>
              <a:spcBef>
                <a:spcPts val="0"/>
              </a:spcBef>
            </a:pPr>
            <a:r>
              <a:rPr lang="en-GB" sz="1600" b="1" dirty="0"/>
              <a:t>	</a:t>
            </a:r>
            <a:r>
              <a:rPr lang="lv-LV" sz="1600" b="1" dirty="0"/>
              <a:t>ERASMUS+ mobilitātes laikā esam uzlabojušas savas angļu valodas zināšanas un ieguvām lielāku pārliecību par savām spējām lietot valodu saziņā. Mācības notika nelielā grupā, kurā apgūstot mūsu ikdienā ļoti nepieciešamas tēmas  (dažādu valstu kultūra, teikuma uzbūve veidojot stāstījumu dažādos laikos, veidojot ēdienu receptes, restorānu kultūra) attīstījām klausīšanās, rakstīšanas un valodas lietojuma iemaņas.  Šī neaizmirstamā iespēja ļāva mums pieredzēt citādāku valodas apgūšanas metodi brīvā un nepiespiestā atmosfērā. Brīvajā laikā mums bija iespēja Maltas kultūru un izbaudīt skaistos dabas skatus un arhitektūru. </a:t>
            </a:r>
            <a:endParaRPr lang="en-US" altLang="en-US" sz="1600" b="1" dirty="0"/>
          </a:p>
          <a:p>
            <a:pPr marL="914400" lvl="2" indent="457200" algn="l">
              <a:lnSpc>
                <a:spcPct val="100000"/>
              </a:lnSpc>
              <a:spcBef>
                <a:spcPts val="0"/>
              </a:spcBef>
            </a:pPr>
            <a:endParaRPr lang="en-US" altLang="en-US" sz="1600" dirty="0"/>
          </a:p>
        </p:txBody>
      </p:sp>
      <p:pic>
        <p:nvPicPr>
          <p:cNvPr id="5" name="Picture 4" descr="C:\Users\Lora\Desktop\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473" y="378683"/>
            <a:ext cx="1009650" cy="1009650"/>
          </a:xfrm>
          <a:prstGeom prst="rect">
            <a:avLst/>
          </a:prstGeom>
          <a:noFill/>
          <a:ln>
            <a:noFill/>
          </a:ln>
        </p:spPr>
      </p:pic>
      <p:pic>
        <p:nvPicPr>
          <p:cNvPr id="12" name="Picture 11" descr="Log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8505" y="204058"/>
            <a:ext cx="2374204" cy="548640"/>
          </a:xfrm>
          <a:prstGeom prst="rect">
            <a:avLst/>
          </a:prstGeom>
          <a:noFill/>
          <a:ln>
            <a:noFill/>
          </a:ln>
        </p:spPr>
      </p:pic>
      <p:sp>
        <p:nvSpPr>
          <p:cNvPr id="6" name="TextBox 5"/>
          <p:cNvSpPr txBox="1"/>
          <p:nvPr/>
        </p:nvSpPr>
        <p:spPr>
          <a:xfrm>
            <a:off x="378942" y="4909751"/>
            <a:ext cx="1952366" cy="1441622"/>
          </a:xfrm>
          <a:prstGeom prst="rect">
            <a:avLst/>
          </a:prstGeom>
          <a:noFill/>
        </p:spPr>
        <p:txBody>
          <a:bodyPr wrap="square" rtlCol="0">
            <a:spAutoFit/>
          </a:bodyPr>
          <a:lstStyle/>
          <a:p>
            <a:endParaRPr lang="en-US" dirty="0"/>
          </a:p>
        </p:txBody>
      </p:sp>
      <p:sp>
        <p:nvSpPr>
          <p:cNvPr id="17" name="AutoShape 8"/>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lv-LV"/>
          </a:p>
        </p:txBody>
      </p:sp>
      <p:pic>
        <p:nvPicPr>
          <p:cNvPr id="11" name="Picture 10">
            <a:extLst>
              <a:ext uri="{FF2B5EF4-FFF2-40B4-BE49-F238E27FC236}">
                <a16:creationId xmlns:a16="http://schemas.microsoft.com/office/drawing/2014/main" id="{8E76B817-2E96-07B6-08FF-7BF12EAEA8B0}"/>
              </a:ext>
            </a:extLst>
          </p:cNvPr>
          <p:cNvPicPr>
            <a:picLocks noChangeAspect="1"/>
          </p:cNvPicPr>
          <p:nvPr/>
        </p:nvPicPr>
        <p:blipFill>
          <a:blip r:embed="rId4"/>
          <a:stretch>
            <a:fillRect/>
          </a:stretch>
        </p:blipFill>
        <p:spPr>
          <a:xfrm>
            <a:off x="4985385" y="3940733"/>
            <a:ext cx="2145143" cy="2713209"/>
          </a:xfrm>
          <a:prstGeom prst="rect">
            <a:avLst/>
          </a:prstGeom>
        </p:spPr>
      </p:pic>
      <p:pic>
        <p:nvPicPr>
          <p:cNvPr id="14" name="Picture 13">
            <a:extLst>
              <a:ext uri="{FF2B5EF4-FFF2-40B4-BE49-F238E27FC236}">
                <a16:creationId xmlns:a16="http://schemas.microsoft.com/office/drawing/2014/main" id="{8AA4288C-6E32-7DCA-A4A3-01F77F9FEB6A}"/>
              </a:ext>
            </a:extLst>
          </p:cNvPr>
          <p:cNvPicPr>
            <a:picLocks noChangeAspect="1"/>
          </p:cNvPicPr>
          <p:nvPr/>
        </p:nvPicPr>
        <p:blipFill>
          <a:blip r:embed="rId5"/>
          <a:stretch>
            <a:fillRect/>
          </a:stretch>
        </p:blipFill>
        <p:spPr>
          <a:xfrm>
            <a:off x="648473" y="3940734"/>
            <a:ext cx="3692802" cy="2735838"/>
          </a:xfrm>
          <a:prstGeom prst="rect">
            <a:avLst/>
          </a:prstGeom>
        </p:spPr>
      </p:pic>
      <p:pic>
        <p:nvPicPr>
          <p:cNvPr id="16" name="Picture 15">
            <a:extLst>
              <a:ext uri="{FF2B5EF4-FFF2-40B4-BE49-F238E27FC236}">
                <a16:creationId xmlns:a16="http://schemas.microsoft.com/office/drawing/2014/main" id="{0225A718-B2D6-2353-1099-CA3018F55E96}"/>
              </a:ext>
            </a:extLst>
          </p:cNvPr>
          <p:cNvPicPr>
            <a:picLocks noChangeAspect="1"/>
          </p:cNvPicPr>
          <p:nvPr/>
        </p:nvPicPr>
        <p:blipFill>
          <a:blip r:embed="rId6"/>
          <a:stretch>
            <a:fillRect/>
          </a:stretch>
        </p:blipFill>
        <p:spPr>
          <a:xfrm>
            <a:off x="7774638" y="3919468"/>
            <a:ext cx="3640122" cy="27234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153</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ERASMUS+ MOBILITĀTE PROFESIONĀLĀS IZGLĪTĪBAS UN APMĀCĪBAS JOMĀ /2024-1-LV01-KA121-VET-000205448/</vt:lpstr>
    </vt:vector>
  </TitlesOfParts>
  <Company>rtk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  MOBILTĀTES PROGRAMMAS PROJEKTS 2022-1-LV01-KA131-HED-000054218 finansējuma</dc:title>
  <dc:creator>Lora</dc:creator>
  <cp:lastModifiedBy>Paula Zvejniece</cp:lastModifiedBy>
  <cp:revision>44</cp:revision>
  <dcterms:created xsi:type="dcterms:W3CDTF">2024-06-18T09:22:00Z</dcterms:created>
  <dcterms:modified xsi:type="dcterms:W3CDTF">2025-07-07T07:55:31Z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EFE115F3F54E46DE96BCFEF322AF0424_12</vt:lpwstr>
  </property>
  <property fmtid="{D5CDD505-2E9C-101B-9397-08002B2CF9AE}" pid="3" name="KSOProductBuildVer">
    <vt:lpwstr>1033-12.2.0.21179</vt:lpwstr>
  </property>
</Properties>
</file>