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1FF"/>
    <a:srgbClr val="00218A"/>
    <a:srgbClr val="0027A4"/>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E3C493-139C-4BC8-807E-121CCC664679}" type="datetimeFigureOut">
              <a:rPr lang="en-US" smtClean="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3C493-139C-4BC8-807E-121CCC664679}" type="datetimeFigureOut">
              <a:rPr lang="en-US" smtClean="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3C493-139C-4BC8-807E-121CCC664679}" type="datetimeFigureOut">
              <a:rPr lang="en-US" smtClean="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3C493-139C-4BC8-807E-121CCC664679}" type="datetimeFigureOut">
              <a:rPr lang="en-US" smtClean="0"/>
              <a:t>7/7/2025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AB501-7D86-4AED-9C42-DBFF4264C1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8123" y="695565"/>
            <a:ext cx="10014857" cy="838243"/>
          </a:xfrm>
        </p:spPr>
        <p:txBody>
          <a:bodyPr>
            <a:normAutofit/>
          </a:bodyPr>
          <a:lstStyle/>
          <a:p>
            <a:pPr lvl="0">
              <a:lnSpc>
                <a:spcPct val="150000"/>
              </a:lnSpc>
            </a:pPr>
            <a:r>
              <a:rPr lang="lv-LV" sz="1800" b="1" i="1" dirty="0">
                <a:solidFill>
                  <a:srgbClr val="00218A"/>
                </a:solidFill>
                <a:latin typeface="Arial" panose="020B0604020202020204" pitchFamily="34" charset="0"/>
                <a:cs typeface="Arial" panose="020B0604020202020204" pitchFamily="34" charset="0"/>
              </a:rPr>
              <a:t>ERASMUS+ </a:t>
            </a:r>
            <a:r>
              <a:rPr lang="en-US" sz="1600" b="1" dirty="0">
                <a:solidFill>
                  <a:srgbClr val="00218A"/>
                </a:solidFill>
                <a:latin typeface="Arial" panose="020B0604020202020204" pitchFamily="34" charset="0"/>
                <a:cs typeface="Arial" panose="020B0604020202020204" pitchFamily="34" charset="0"/>
              </a:rPr>
              <a:t>MOBILITĀTE PROFESIONĀLĀS IZGLĪTĪBAS UN APMĀCĪBAS </a:t>
            </a:r>
            <a:r>
              <a:rPr lang="lv-LV" sz="1600" b="1" dirty="0">
                <a:solidFill>
                  <a:srgbClr val="00218A"/>
                </a:solidFill>
                <a:latin typeface="Arial" panose="020B0604020202020204" pitchFamily="34" charset="0"/>
                <a:cs typeface="Arial" panose="020B0604020202020204" pitchFamily="34" charset="0"/>
              </a:rPr>
              <a:t>JOMĀ</a:t>
            </a:r>
            <a:br>
              <a:rPr lang="lv-LV" sz="1600" b="1" dirty="0">
                <a:solidFill>
                  <a:srgbClr val="00218A"/>
                </a:solidFill>
                <a:latin typeface="Arial" panose="020B0604020202020204" pitchFamily="34" charset="0"/>
                <a:cs typeface="Arial" panose="020B0604020202020204" pitchFamily="34" charset="0"/>
              </a:rPr>
            </a:br>
            <a:r>
              <a:rPr lang="lv-LV" sz="1400" b="1" dirty="0">
                <a:solidFill>
                  <a:srgbClr val="00218A"/>
                </a:solidFill>
                <a:latin typeface="Arial" panose="020B0604020202020204" pitchFamily="34" charset="0"/>
                <a:cs typeface="Arial" panose="020B0604020202020204" pitchFamily="34" charset="0"/>
              </a:rPr>
              <a:t>/2024-1-LV01-KA121-VET-000205448/</a:t>
            </a:r>
            <a:endParaRPr lang="en-US" sz="1400" b="1" dirty="0">
              <a:solidFill>
                <a:srgbClr val="00218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78942" y="1533808"/>
            <a:ext cx="11327026" cy="5120134"/>
          </a:xfrm>
        </p:spPr>
        <p:txBody>
          <a:bodyPr>
            <a:normAutofit/>
          </a:bodyPr>
          <a:lstStyle/>
          <a:p>
            <a:pPr algn="l">
              <a:lnSpc>
                <a:spcPct val="100000"/>
              </a:lnSpc>
              <a:spcBef>
                <a:spcPts val="0"/>
              </a:spcBef>
            </a:pPr>
            <a:r>
              <a:rPr lang="lv-LV" sz="1600" b="1" dirty="0">
                <a:cs typeface="Arial" panose="020B0604020202020204" pitchFamily="34" charset="0"/>
              </a:rPr>
              <a:t>Dalībnieki: Arvis Daugavietis, Artis Veinšteins, Kristers Ostrovskis un Viesturs Apšvalks</a:t>
            </a:r>
            <a:endParaRPr lang="en-GB" sz="1600" b="1" dirty="0">
              <a:cs typeface="Arial" panose="020B0604020202020204" pitchFamily="34" charset="0"/>
            </a:endParaRPr>
          </a:p>
          <a:p>
            <a:pPr algn="l">
              <a:lnSpc>
                <a:spcPct val="100000"/>
              </a:lnSpc>
              <a:spcBef>
                <a:spcPts val="0"/>
              </a:spcBef>
            </a:pPr>
            <a:r>
              <a:rPr lang="lv-LV" sz="1600" b="1" dirty="0">
                <a:cs typeface="Arial" panose="020B0604020202020204" pitchFamily="34" charset="0"/>
              </a:rPr>
              <a:t>Erasmus+ mobilitātes īstenošanas vieta: </a:t>
            </a:r>
            <a:r>
              <a:rPr lang="en-GB" sz="1600" b="1" dirty="0">
                <a:cs typeface="Arial" panose="020B0604020202020204" pitchFamily="34" charset="0"/>
              </a:rPr>
              <a:t>Vitalis </a:t>
            </a:r>
            <a:r>
              <a:rPr lang="de-DE" sz="1600" b="1" dirty="0">
                <a:cs typeface="Arial" panose="020B0604020202020204" pitchFamily="34" charset="0"/>
              </a:rPr>
              <a:t>Betreuungsgesellschaft für Modellprojekte mbH, Vācija</a:t>
            </a:r>
          </a:p>
          <a:p>
            <a:pPr algn="l">
              <a:lnSpc>
                <a:spcPct val="100000"/>
              </a:lnSpc>
              <a:spcBef>
                <a:spcPts val="0"/>
              </a:spcBef>
            </a:pPr>
            <a:r>
              <a:rPr lang="lv-LV" sz="1600" b="1" dirty="0">
                <a:cs typeface="Arial" panose="020B0604020202020204" pitchFamily="34" charset="0"/>
              </a:rPr>
              <a:t>Erasmus+ mobilitātes veids un joma: īstermiņa mācību mobilitāte</a:t>
            </a:r>
            <a:endParaRPr lang="en-GB" sz="1600" b="1" dirty="0">
              <a:cs typeface="Arial" panose="020B0604020202020204" pitchFamily="34" charset="0"/>
            </a:endParaRPr>
          </a:p>
          <a:p>
            <a:pPr algn="l">
              <a:lnSpc>
                <a:spcPct val="100000"/>
              </a:lnSpc>
              <a:spcBef>
                <a:spcPts val="0"/>
              </a:spcBef>
            </a:pPr>
            <a:r>
              <a:rPr lang="lv-LV" sz="1600" b="1" dirty="0">
                <a:cs typeface="Arial" panose="020B0604020202020204" pitchFamily="34" charset="0"/>
              </a:rPr>
              <a:t>Mobilitātes periods: </a:t>
            </a:r>
            <a:r>
              <a:rPr lang="en-GB" sz="1600" b="1" dirty="0">
                <a:cs typeface="Arial" panose="020B0604020202020204" pitchFamily="34" charset="0"/>
              </a:rPr>
              <a:t>28.04.-09.05.2025.</a:t>
            </a:r>
            <a:endParaRPr lang="lv-LV" sz="1600" b="1" dirty="0">
              <a:cs typeface="Arial" panose="020B0604020202020204" pitchFamily="34" charset="0"/>
            </a:endParaRPr>
          </a:p>
          <a:p>
            <a:pPr algn="just">
              <a:lnSpc>
                <a:spcPct val="100000"/>
              </a:lnSpc>
              <a:spcBef>
                <a:spcPts val="0"/>
              </a:spcBef>
            </a:pPr>
            <a:r>
              <a:rPr lang="en-GB" altLang="en-US" sz="1600" dirty="0">
                <a:cs typeface="+mn-ea"/>
              </a:rPr>
              <a:t>	</a:t>
            </a:r>
            <a:r>
              <a:rPr lang="lv-LV" altLang="en-US" sz="1600" b="1" dirty="0">
                <a:cs typeface="+mn-ea"/>
              </a:rPr>
              <a:t>Erasmus+ mobilitātes programma Vācijā sniedza vērtīgu iespēju iegūt praktiskas zināšanas automehāniķa profesijā un padziļināti iepazīt Vācijas kultūru, īpaši tās saistību ar automobiļu industriju. Praktisko apmācību organizēja Betreuungsgesellschaft für Modellprojekte mbH, un to vadīja pieredzējis automehāniķis, ar kuru bija interesanti strādāt un komunicēt. Mobilitāte veicināja pieredzes un zināšanu apmaiņu , kā arī deva iespēju pilnveidot angļu valodas prasmes, jo prakse un saziņa ar citu valstu pārstāvjiem notika angļu valodā. Brīvajā laikā apmeklējām auto rūpnīcu, izpētījām Leipcigas vēsturiskās un kultūras vietas un iepazināmies ar Vācijas bagātajām tradīcijām.</a:t>
            </a:r>
            <a:endParaRPr lang="en-US" altLang="en-US" sz="1600" b="1" dirty="0"/>
          </a:p>
          <a:p>
            <a:pPr marL="914400" lvl="2" indent="457200" algn="l">
              <a:lnSpc>
                <a:spcPct val="100000"/>
              </a:lnSpc>
              <a:spcBef>
                <a:spcPts val="0"/>
              </a:spcBef>
            </a:pPr>
            <a:endParaRPr lang="en-US" altLang="en-US" sz="1600" dirty="0"/>
          </a:p>
        </p:txBody>
      </p:sp>
      <p:pic>
        <p:nvPicPr>
          <p:cNvPr id="5" name="Picture 4" descr="C:\Users\Lora\Desktop\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73" y="378683"/>
            <a:ext cx="1009650" cy="1009650"/>
          </a:xfrm>
          <a:prstGeom prst="rect">
            <a:avLst/>
          </a:prstGeom>
          <a:noFill/>
          <a:ln>
            <a:noFill/>
          </a:ln>
        </p:spPr>
      </p:pic>
      <p:pic>
        <p:nvPicPr>
          <p:cNvPr id="12" name="Picture 11"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505" y="204058"/>
            <a:ext cx="2374204" cy="548640"/>
          </a:xfrm>
          <a:prstGeom prst="rect">
            <a:avLst/>
          </a:prstGeom>
          <a:noFill/>
          <a:ln>
            <a:noFill/>
          </a:ln>
        </p:spPr>
      </p:pic>
      <p:sp>
        <p:nvSpPr>
          <p:cNvPr id="6" name="TextBox 5"/>
          <p:cNvSpPr txBox="1"/>
          <p:nvPr/>
        </p:nvSpPr>
        <p:spPr>
          <a:xfrm>
            <a:off x="378942" y="4909751"/>
            <a:ext cx="1952366" cy="1441622"/>
          </a:xfrm>
          <a:prstGeom prst="rect">
            <a:avLst/>
          </a:prstGeom>
          <a:noFill/>
        </p:spPr>
        <p:txBody>
          <a:bodyPr wrap="square" rtlCol="0">
            <a:spAutoFit/>
          </a:bodyPr>
          <a:lstStyle/>
          <a:p>
            <a:endParaRPr lang="en-US" dirty="0"/>
          </a:p>
        </p:txBody>
      </p:sp>
      <p:sp>
        <p:nvSpPr>
          <p:cNvPr id="17" name="AutoShape 8"/>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lv-LV"/>
          </a:p>
        </p:txBody>
      </p:sp>
      <p:pic>
        <p:nvPicPr>
          <p:cNvPr id="4" name="Picture 3" descr="WhatsApp Image 2025-05-19 at 22.23.25_bb0f00e7"/>
          <p:cNvPicPr>
            <a:picLocks noChangeAspect="1"/>
          </p:cNvPicPr>
          <p:nvPr/>
        </p:nvPicPr>
        <p:blipFill>
          <a:blip r:embed="rId4"/>
          <a:stretch>
            <a:fillRect/>
          </a:stretch>
        </p:blipFill>
        <p:spPr>
          <a:xfrm>
            <a:off x="229117" y="4156464"/>
            <a:ext cx="2146379" cy="2634547"/>
          </a:xfrm>
          <a:prstGeom prst="rect">
            <a:avLst/>
          </a:prstGeom>
        </p:spPr>
      </p:pic>
      <p:pic>
        <p:nvPicPr>
          <p:cNvPr id="7" name="Picture 6" descr="WhatsApp Image 2025-05-19 at 22.23.25_fab3619e"/>
          <p:cNvPicPr>
            <a:picLocks noChangeAspect="1"/>
          </p:cNvPicPr>
          <p:nvPr/>
        </p:nvPicPr>
        <p:blipFill>
          <a:blip r:embed="rId5"/>
          <a:stretch>
            <a:fillRect/>
          </a:stretch>
        </p:blipFill>
        <p:spPr>
          <a:xfrm>
            <a:off x="2437210" y="4141761"/>
            <a:ext cx="5052626" cy="2633911"/>
          </a:xfrm>
          <a:prstGeom prst="rect">
            <a:avLst/>
          </a:prstGeom>
        </p:spPr>
      </p:pic>
      <p:pic>
        <p:nvPicPr>
          <p:cNvPr id="8" name="Picture 7" descr="WhatsApp Image 2025-05-19 at 22.23.26_2c464440"/>
          <p:cNvPicPr>
            <a:picLocks noChangeAspect="1"/>
          </p:cNvPicPr>
          <p:nvPr/>
        </p:nvPicPr>
        <p:blipFill>
          <a:blip r:embed="rId6"/>
          <a:stretch>
            <a:fillRect/>
          </a:stretch>
        </p:blipFill>
        <p:spPr>
          <a:xfrm>
            <a:off x="9692306" y="4171804"/>
            <a:ext cx="2253051" cy="2603868"/>
          </a:xfrm>
          <a:prstGeom prst="rect">
            <a:avLst/>
          </a:prstGeom>
        </p:spPr>
      </p:pic>
      <p:pic>
        <p:nvPicPr>
          <p:cNvPr id="9" name="Picture 8" descr="WhatsApp Image 2025-05-19 at 22.23.26_4fb042b8"/>
          <p:cNvPicPr>
            <a:picLocks noChangeAspect="1"/>
          </p:cNvPicPr>
          <p:nvPr/>
        </p:nvPicPr>
        <p:blipFill>
          <a:blip r:embed="rId7"/>
          <a:stretch>
            <a:fillRect/>
          </a:stretch>
        </p:blipFill>
        <p:spPr>
          <a:xfrm>
            <a:off x="7551550" y="4139032"/>
            <a:ext cx="2058919" cy="264357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151</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ERASMUS+ MOBILITĀTE PROFESIONĀLĀS IZGLĪTĪBAS UN APMĀCĪBAS JOMĀ /2024-1-LV01-KA121-VET-000205448/</vt:lpstr>
    </vt:vector>
  </TitlesOfParts>
  <Company>rtk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MOBILTĀTES PROGRAMMAS PROJEKTS 2022-1-LV01-KA131-HED-000054218 finansējuma</dc:title>
  <dc:creator>Lora</dc:creator>
  <cp:lastModifiedBy>Paula Zvejniece</cp:lastModifiedBy>
  <cp:revision>44</cp:revision>
  <dcterms:created xsi:type="dcterms:W3CDTF">2024-06-18T09:22:00Z</dcterms:created>
  <dcterms:modified xsi:type="dcterms:W3CDTF">2025-07-07T07:56:32Z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EFE115F3F54E46DE96BCFEF322AF0424_12</vt:lpwstr>
  </property>
  <property fmtid="{D5CDD505-2E9C-101B-9397-08002B2CF9AE}" pid="3" name="KSOProductBuildVer">
    <vt:lpwstr>1033-12.2.0.21179</vt:lpwstr>
  </property>
</Properties>
</file>